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91" r:id="rId2"/>
    <p:sldId id="292" r:id="rId3"/>
    <p:sldId id="293" r:id="rId4"/>
    <p:sldId id="295" r:id="rId5"/>
    <p:sldId id="294" r:id="rId6"/>
    <p:sldId id="296" r:id="rId7"/>
    <p:sldId id="298" r:id="rId8"/>
  </p:sldIdLst>
  <p:sldSz cx="9144000" cy="6858000" type="screen4x3"/>
  <p:notesSz cx="7099300" cy="10234613"/>
  <p:defaultTextStyle>
    <a:defPPr>
      <a:defRPr lang="he-IL"/>
    </a:defPPr>
    <a:lvl1pPr algn="ct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1pPr>
    <a:lvl2pPr marL="457200" algn="ct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2pPr>
    <a:lvl3pPr marL="914400" algn="ct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3pPr>
    <a:lvl4pPr marL="1371600" algn="ct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4pPr>
    <a:lvl5pPr marL="1828800" algn="ct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Narkisim" pitchFamily="34" charset="-79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3300"/>
    <a:srgbClr val="000099"/>
    <a:srgbClr val="CCCC00"/>
    <a:srgbClr val="660066"/>
    <a:srgbClr val="66FF33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756" autoAdjust="0"/>
    <p:restoredTop sz="86477" autoAdjust="0"/>
  </p:normalViewPr>
  <p:slideViewPr>
    <p:cSldViewPr>
      <p:cViewPr>
        <p:scale>
          <a:sx n="72" d="100"/>
          <a:sy n="72" d="100"/>
        </p:scale>
        <p:origin x="-136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-156" y="12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fld id="{B8AFAC33-29C6-4C2D-8212-4F6478FF849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73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  <a:endParaRPr lang="en-US" noProof="0" smtClean="0"/>
          </a:p>
          <a:p>
            <a:pPr lvl="1"/>
            <a:r>
              <a:rPr lang="he-IL" noProof="0" smtClean="0"/>
              <a:t>רמה שנייה</a:t>
            </a:r>
            <a:endParaRPr lang="en-US" noProof="0" smtClean="0"/>
          </a:p>
          <a:p>
            <a:pPr lvl="2"/>
            <a:r>
              <a:rPr lang="he-IL" noProof="0" smtClean="0"/>
              <a:t>רמה שלישית</a:t>
            </a:r>
            <a:endParaRPr lang="en-US" noProof="0" smtClean="0"/>
          </a:p>
          <a:p>
            <a:pPr lvl="3"/>
            <a:r>
              <a:rPr lang="he-IL" noProof="0" smtClean="0"/>
              <a:t>רמה רביעית</a:t>
            </a:r>
            <a:endParaRPr lang="en-US" noProof="0" smtClean="0"/>
          </a:p>
          <a:p>
            <a:pPr lvl="4"/>
            <a:r>
              <a:rPr lang="he-IL" noProof="0" smtClean="0"/>
              <a:t>רמה חמישית</a:t>
            </a:r>
            <a:endParaRPr lang="en-US" noProof="0" smtClean="0"/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022725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>
                <a:cs typeface="Narkisim" pitchFamily="2" charset="-79"/>
              </a:defRPr>
            </a:lvl1pPr>
          </a:lstStyle>
          <a:p>
            <a:pPr>
              <a:defRPr/>
            </a:pPr>
            <a:fld id="{ADEAADB0-472A-4407-8D11-81081CD115D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78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Narkisim" pitchFamily="2" charset="-79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Narkisim" pitchFamily="2" charset="-79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Narkisim" pitchFamily="2" charset="-79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Narkisim" pitchFamily="2" charset="-79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Narkisim" pitchFamily="2" charset="-79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המכשי</a:t>
            </a:r>
            <a:r>
              <a:rPr lang="he-IL" baseline="0" dirty="0" smtClean="0"/>
              <a:t>ר ימליץ על לחץ הנשמה אופטימלי לאחר הנשמה אחת</a:t>
            </a:r>
          </a:p>
          <a:p>
            <a:r>
              <a:rPr lang="he-IL" baseline="0" dirty="0" smtClean="0"/>
              <a:t>לחץ ההנשמה חייב להשאר עד 45 מיליבר (אופטימלי למבוגר)</a:t>
            </a:r>
          </a:p>
          <a:p>
            <a:r>
              <a:rPr lang="he-IL" baseline="0" dirty="0" smtClean="0"/>
              <a:t>ניתן להקטין את הלחץ על ידי הקטנת נפח ההנשמה (</a:t>
            </a:r>
            <a:r>
              <a:rPr lang="en-US" baseline="0" dirty="0" smtClean="0"/>
              <a:t>Tidal </a:t>
            </a:r>
            <a:r>
              <a:rPr lang="en-US" baseline="0" dirty="0" err="1" smtClean="0"/>
              <a:t>volme</a:t>
            </a:r>
            <a:r>
              <a:rPr lang="he-IL" baseline="0" dirty="0" smtClean="0"/>
              <a:t>)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EAADB0-472A-4407-8D11-81081CD115D6}" type="slidenum">
              <a:rPr lang="he-IL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6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הגדלת</a:t>
            </a:r>
            <a:r>
              <a:rPr lang="he-IL" baseline="0" dirty="0" smtClean="0"/>
              <a:t> כמות ההנשמות תגרור בהכרח הגדלת נפח ההנשמה – ולהיפך</a:t>
            </a:r>
          </a:p>
          <a:p>
            <a:r>
              <a:rPr lang="he-IL" baseline="0" dirty="0" smtClean="0"/>
              <a:t>ההמלצה היא 6-7 מ"ל \ ק"ג   -&gt; 500-600 מ"ל חמצן בהנשמה אחת.</a:t>
            </a:r>
          </a:p>
          <a:p>
            <a:r>
              <a:rPr lang="he-IL" baseline="0" dirty="0" smtClean="0"/>
              <a:t>בורר כמות ההנשמה ניתן לסיבוב עד חץ ה- </a:t>
            </a:r>
            <a:r>
              <a:rPr lang="en-US" baseline="0" dirty="0" smtClean="0"/>
              <a:t>Demand flow</a:t>
            </a:r>
            <a:r>
              <a:rPr lang="he-IL" baseline="0" dirty="0" smtClean="0"/>
              <a:t> . המשך סיבוב אחרי החץ ישמיע קליק והמכשיר יעבור למצב הנשמה לפי דרישה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EAADB0-472A-4407-8D11-81081CD115D6}" type="slidenum">
              <a:rPr lang="he-IL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7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הנשמה לפי דרישה – במצב הזה המכשיר ימתין לניסיון נשימה של החולה וישלים אותה.</a:t>
            </a:r>
            <a:r>
              <a:rPr lang="he-IL" baseline="0" dirty="0" smtClean="0"/>
              <a:t> ללא ניסיון נשימה של החולה המכשיר לא ינשים כלל.</a:t>
            </a:r>
          </a:p>
          <a:p>
            <a:r>
              <a:rPr lang="he-IL" baseline="0" dirty="0" smtClean="0"/>
              <a:t>מתאים לחולים שנושמים עצמונית.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EAADB0-472A-4407-8D11-81081CD115D6}" type="slidenum">
              <a:rPr lang="he-IL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24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בלחיצת כפתור זה המכשיר ינהל החייאה בקצב של 30 עיסויים ו-2 הנשמות. המכשיר ישמיע צלילי</a:t>
            </a:r>
            <a:r>
              <a:rPr lang="he-IL" baseline="0" dirty="0" smtClean="0"/>
              <a:t> עיסויים ולאחר מכן ישמיע צליל להנשמה.</a:t>
            </a:r>
          </a:p>
          <a:p>
            <a:r>
              <a:rPr lang="he-IL" baseline="0" dirty="0" smtClean="0"/>
              <a:t>ההנשמה תתבצע ע"י לחץ ייעודי על צינור המנשם (ראה תמונה)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EAADB0-472A-4407-8D11-81081CD115D6}" type="slidenum">
              <a:rPr lang="he-IL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72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Stenosis</a:t>
            </a:r>
            <a:r>
              <a:rPr lang="he-IL" dirty="0" smtClean="0"/>
              <a:t> – היצרות בדרכי הנשימה \ טובוס</a:t>
            </a:r>
          </a:p>
          <a:p>
            <a:r>
              <a:rPr lang="he-IL" dirty="0" smtClean="0"/>
              <a:t>המכשי</a:t>
            </a:r>
            <a:r>
              <a:rPr lang="he-IL" baseline="0" dirty="0" smtClean="0"/>
              <a:t>ר מרגיש את התנגודת בהנשמה ומתריע בהתאם</a:t>
            </a:r>
          </a:p>
          <a:p>
            <a:r>
              <a:rPr lang="en-US" baseline="0" dirty="0" smtClean="0"/>
              <a:t>Disconnection</a:t>
            </a:r>
            <a:r>
              <a:rPr lang="he-IL" baseline="0" dirty="0" smtClean="0"/>
              <a:t> – ניתוק ציוד ההנשמה</a:t>
            </a:r>
          </a:p>
          <a:p>
            <a:r>
              <a:rPr lang="en-US" baseline="0" dirty="0" smtClean="0"/>
              <a:t>&lt;2.7 bar O2</a:t>
            </a:r>
            <a:r>
              <a:rPr lang="he-IL" baseline="0" dirty="0" smtClean="0"/>
              <a:t> – לחץ חמצן בבלון יורד. המכשיר יתן התראה קולית בנוסף לחיווי הקולי</a:t>
            </a:r>
          </a:p>
          <a:p>
            <a:r>
              <a:rPr lang="he-IL" baseline="0" dirty="0" smtClean="0"/>
              <a:t>חחיוון סוללה מתרוקנת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EAADB0-472A-4407-8D11-81081CD115D6}" type="slidenum">
              <a:rPr lang="he-IL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1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resen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 rot="5400000">
            <a:off x="-1320800" y="5260975"/>
            <a:ext cx="2916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>
                <a:solidFill>
                  <a:schemeClr val="accent2"/>
                </a:solidFill>
                <a:latin typeface="Arial" pitchFamily="34" charset="0"/>
                <a:cs typeface="Times New Roman" pitchFamily="18" charset="0"/>
              </a:rPr>
              <a:t> ©</a:t>
            </a:r>
            <a:r>
              <a:rPr lang="he-IL" sz="120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כל הזכויות שמורות למגן דוד אדום בישראל</a:t>
            </a:r>
            <a:endParaRPr lang="en-US" sz="120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תמונה 10" descr="לוגו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432300"/>
            <a:ext cx="22923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628775"/>
            <a:ext cx="7772400" cy="1470025"/>
          </a:xfrm>
          <a:prstGeom prst="rect">
            <a:avLst/>
          </a:prstGeom>
          <a:noFill/>
          <a:effectLst>
            <a:outerShdw dist="28398" dir="1593903" algn="ctr" rotWithShape="0">
              <a:schemeClr val="bg2"/>
            </a:outerShdw>
          </a:effectLst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>
              <a:defRPr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922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57628"/>
            <a:ext cx="6400800" cy="1201737"/>
          </a:xfrm>
          <a:prstGeom prst="rect">
            <a:avLst/>
          </a:prstGeom>
          <a:noFill/>
          <a:effectLst>
            <a:outerShdw dist="17961" dir="2700000" algn="ctr" rotWithShape="0">
              <a:schemeClr val="bg1"/>
            </a:outerShdw>
          </a:effectLst>
        </p:spPr>
        <p:txBody>
          <a:bodyPr/>
          <a:lstStyle>
            <a:lvl1pPr marL="0" indent="0" algn="ctr">
              <a:buFont typeface="Wingdings" pitchFamily="2" charset="2"/>
              <a:buNone/>
              <a:defRPr sz="3200" smtClean="0">
                <a:solidFill>
                  <a:srgbClr val="0070C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משנה של תבנית בסיס</a:t>
            </a:r>
            <a:endParaRPr lang="he-IL" dirty="0" smtClean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0F74B-0FCB-43BD-BB04-92AEAA9C416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5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97437"/>
          </a:xfrm>
          <a:prstGeom prst="rect">
            <a:avLst/>
          </a:prstGeom>
        </p:spPr>
        <p:txBody>
          <a:bodyPr/>
          <a:lstStyle>
            <a:lvl1pPr>
              <a:buClr>
                <a:srgbClr val="CC00CC"/>
              </a:buClr>
              <a:buFontTx/>
              <a:buBlip>
                <a:blip r:embed="rId2"/>
              </a:buBlip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Clr>
                <a:srgbClr val="CC00CC"/>
              </a:buClr>
              <a:buFontTx/>
              <a:buBlip>
                <a:blip r:embed="rId3"/>
              </a:buBlip>
              <a:defRPr b="1">
                <a:solidFill>
                  <a:srgbClr val="0070C0"/>
                </a:solidFill>
              </a:defRPr>
            </a:lvl2pPr>
            <a:lvl3pPr>
              <a:buClr>
                <a:srgbClr val="CC00CC"/>
              </a:buClr>
              <a:buFontTx/>
              <a:buBlip>
                <a:blip r:embed="rId4"/>
              </a:buBlip>
              <a:defRPr/>
            </a:lvl3pPr>
            <a:lvl4pPr>
              <a:buClr>
                <a:srgbClr val="CC00CC"/>
              </a:buClr>
              <a:buFontTx/>
              <a:buBlip>
                <a:blip r:embed="rId5"/>
              </a:buBlip>
              <a:defRPr/>
            </a:lvl4pPr>
            <a:lvl5pPr>
              <a:buClr>
                <a:srgbClr val="CC00CC"/>
              </a:buClr>
              <a:buFontTx/>
              <a:buBlip>
                <a:blip r:embed="rId6"/>
              </a:buBlip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6" name="כותרת 1"/>
          <p:cNvSpPr>
            <a:spLocks noGrp="1"/>
          </p:cNvSpPr>
          <p:nvPr>
            <p:ph type="title"/>
          </p:nvPr>
        </p:nvSpPr>
        <p:spPr>
          <a:xfrm>
            <a:off x="2411413" y="201613"/>
            <a:ext cx="6337300" cy="706437"/>
          </a:xfrm>
          <a:prstGeom prst="rect">
            <a:avLst/>
          </a:prstGeom>
        </p:spPr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BD12F-829A-4935-B0CB-5B005D8B2DE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1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897437"/>
          </a:xfrm>
          <a:prstGeom prst="rect">
            <a:avLst/>
          </a:prstGeom>
        </p:spPr>
        <p:txBody>
          <a:bodyPr/>
          <a:lstStyle>
            <a:lvl1pPr>
              <a:buClr>
                <a:srgbClr val="CC00CC"/>
              </a:buClr>
              <a:buFontTx/>
              <a:buBlip>
                <a:blip r:embed="rId2"/>
              </a:buBlip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Clr>
                <a:srgbClr val="CC00CC"/>
              </a:buClr>
              <a:buFontTx/>
              <a:buBlip>
                <a:blip r:embed="rId3"/>
              </a:buBlip>
              <a:defRPr b="1">
                <a:solidFill>
                  <a:srgbClr val="0070C0"/>
                </a:solidFill>
              </a:defRPr>
            </a:lvl2pPr>
            <a:lvl3pPr>
              <a:buClr>
                <a:srgbClr val="CC00CC"/>
              </a:buClr>
              <a:buFontTx/>
              <a:buBlip>
                <a:blip r:embed="rId4"/>
              </a:buBlip>
              <a:defRPr/>
            </a:lvl3pPr>
            <a:lvl4pPr>
              <a:buClr>
                <a:srgbClr val="CC00CC"/>
              </a:buClr>
              <a:buFontTx/>
              <a:buBlip>
                <a:blip r:embed="rId5"/>
              </a:buBlip>
              <a:defRPr/>
            </a:lvl4pPr>
            <a:lvl5pPr>
              <a:buClr>
                <a:srgbClr val="CC00CC"/>
              </a:buClr>
              <a:buFontTx/>
              <a:buBlip>
                <a:blip r:embed="rId6"/>
              </a:buBlip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11413" y="201613"/>
            <a:ext cx="6337300" cy="706437"/>
          </a:xfrm>
          <a:prstGeom prst="rect">
            <a:avLst/>
          </a:prstGeom>
        </p:spPr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F4E8-03AA-4183-A3E2-C3C3B0D1072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2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6477000" y="6399213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Narkisim" pitchFamily="2" charset="-79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03B2A-9C58-486A-B3B8-40E86CA8772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9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present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830513" y="2116138"/>
            <a:ext cx="3482975" cy="3670300"/>
            <a:chOff x="2829719" y="2115347"/>
            <a:chExt cx="3484562" cy="3671107"/>
          </a:xfrm>
        </p:grpSpPr>
        <p:pic>
          <p:nvPicPr>
            <p:cNvPr id="1034" name="Picture 9" descr="WATERMARK4 (2)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4007" y="2115347"/>
              <a:ext cx="3455987" cy="3621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5" name="Oval 10"/>
            <p:cNvSpPr>
              <a:spLocks noChangeArrowheads="1"/>
            </p:cNvSpPr>
            <p:nvPr userDrawn="1"/>
          </p:nvSpPr>
          <p:spPr bwMode="auto">
            <a:xfrm>
              <a:off x="2829719" y="2301125"/>
              <a:ext cx="3484562" cy="3485329"/>
            </a:xfrm>
            <a:prstGeom prst="ellipse">
              <a:avLst/>
            </a:prstGeom>
            <a:solidFill>
              <a:schemeClr val="bg1">
                <a:alpha val="78038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Narkisim" pitchFamily="34" charset="-79"/>
                </a:defRPr>
              </a:lvl9pPr>
            </a:lstStyle>
            <a:p>
              <a:pPr>
                <a:defRPr/>
              </a:pPr>
              <a:endParaRPr lang="he-IL" altLang="he-IL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8" name="Text Box 8"/>
          <p:cNvSpPr txBox="1">
            <a:spLocks noChangeArrowheads="1"/>
          </p:cNvSpPr>
          <p:nvPr/>
        </p:nvSpPr>
        <p:spPr bwMode="auto">
          <a:xfrm rot="5400000">
            <a:off x="-1320800" y="5260975"/>
            <a:ext cx="2916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Narkisim" pitchFamily="34" charset="-79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>
                <a:solidFill>
                  <a:schemeClr val="accent2"/>
                </a:solidFill>
                <a:latin typeface="Arial" pitchFamily="34" charset="0"/>
                <a:cs typeface="Times New Roman" pitchFamily="18" charset="0"/>
              </a:rPr>
              <a:t> ©</a:t>
            </a:r>
            <a:r>
              <a:rPr lang="he-IL" sz="120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כל הזכויות שמורות למגן דוד אדום בישראל</a:t>
            </a:r>
            <a:endParaRPr lang="en-US" sz="120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תמונה 10" descr="לוגו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4432300"/>
            <a:ext cx="22923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8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FDA380-3879-459B-868E-E0826850D49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כותרת 1"/>
          <p:cNvSpPr txBox="1">
            <a:spLocks/>
          </p:cNvSpPr>
          <p:nvPr/>
        </p:nvSpPr>
        <p:spPr>
          <a:xfrm>
            <a:off x="2411413" y="201613"/>
            <a:ext cx="6337300" cy="706437"/>
          </a:xfrm>
          <a:prstGeom prst="rect">
            <a:avLst/>
          </a:prstGeom>
        </p:spPr>
        <p:txBody>
          <a:bodyPr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he-IL" sz="3600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9" name="Title Placeholder 18"/>
          <p:cNvSpPr>
            <a:spLocks noGrp="1"/>
          </p:cNvSpPr>
          <p:nvPr>
            <p:ph type="title"/>
          </p:nvPr>
        </p:nvSpPr>
        <p:spPr>
          <a:xfrm>
            <a:off x="2286000" y="71438"/>
            <a:ext cx="6400800" cy="9286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33" name="Text Placeholder 1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3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4" r:id="rId2"/>
    <p:sldLayoutId id="2147483735" r:id="rId3"/>
    <p:sldLayoutId id="2147483738" r:id="rId4"/>
  </p:sldLayoutIdLst>
  <p:txStyles>
    <p:titleStyle>
      <a:lvl1pPr algn="r" rtl="1" eaLnBrk="0" fontAlgn="base" hangingPunct="0">
        <a:spcBef>
          <a:spcPct val="0"/>
        </a:spcBef>
        <a:spcAft>
          <a:spcPct val="0"/>
        </a:spcAft>
        <a:defRPr sz="36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5pPr>
      <a:lvl6pPr marL="457200" algn="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6pPr>
      <a:lvl7pPr marL="914400" algn="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7pPr>
      <a:lvl8pPr marL="1371600" algn="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8pPr>
      <a:lvl9pPr marL="1828800" algn="r" rtl="1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rgbClr val="FF6600"/>
        </a:buClr>
        <a:buBlip>
          <a:blip r:embed="rId9"/>
        </a:buBlip>
        <a:defRPr sz="2600">
          <a:solidFill>
            <a:schemeClr val="accent2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rgbClr val="FF6600"/>
        </a:buClr>
        <a:buBlip>
          <a:blip r:embed="rId10"/>
        </a:buBlip>
        <a:defRPr sz="2400">
          <a:solidFill>
            <a:srgbClr val="0070C0"/>
          </a:solidFill>
          <a:latin typeface="Arial" pitchFamily="34" charset="0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rgbClr val="00B0F0"/>
        </a:buClr>
        <a:buFont typeface="Arial" pitchFamily="34" charset="0"/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Ø"/>
        <a:defRPr sz="2400">
          <a:solidFill>
            <a:schemeClr val="accent2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rgbClr val="0070C0"/>
        </a:buClr>
        <a:buFont typeface="Arial" pitchFamily="34" charset="0"/>
        <a:buChar char="•"/>
        <a:defRPr sz="2400">
          <a:solidFill>
            <a:schemeClr val="accent2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086600" cy="144780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b="1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Medumat</a:t>
            </a:r>
            <a:r>
              <a:rPr lang="en-US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 easy CPR</a:t>
            </a:r>
            <a:endParaRPr lang="en-US" sz="48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7174" name="Picture 6" descr="C:\Users\Eddy\Desktop\weinmann-beatmungsgeraet-medumat-eas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84784"/>
            <a:ext cx="6559531" cy="483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3" name="Picture 5" descr="C:\Users\Eddy\Desktop\medum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68994"/>
            <a:ext cx="5498576" cy="4954761"/>
          </a:xfrm>
          <a:prstGeom prst="rect">
            <a:avLst/>
          </a:prstGeom>
          <a:noFill/>
          <a:ln w="254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7452320" y="5877272"/>
            <a:ext cx="1296144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141174" y="2190055"/>
            <a:ext cx="4870986" cy="2535089"/>
            <a:chOff x="1141174" y="2190055"/>
            <a:chExt cx="4870986" cy="2535089"/>
          </a:xfrm>
        </p:grpSpPr>
        <p:grpSp>
          <p:nvGrpSpPr>
            <p:cNvPr id="10" name="Group 9"/>
            <p:cNvGrpSpPr/>
            <p:nvPr/>
          </p:nvGrpSpPr>
          <p:grpSpPr>
            <a:xfrm>
              <a:off x="1141174" y="2190055"/>
              <a:ext cx="4870986" cy="2535089"/>
              <a:chOff x="1141174" y="2190055"/>
              <a:chExt cx="4870986" cy="2535089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3995936" y="2420888"/>
                <a:ext cx="2016224" cy="2304256"/>
                <a:chOff x="3995936" y="2420888"/>
                <a:chExt cx="2016224" cy="2304256"/>
              </a:xfrm>
            </p:grpSpPr>
            <p:sp>
              <p:nvSpPr>
                <p:cNvPr id="5" name="Rectangle 4"/>
                <p:cNvSpPr/>
                <p:nvPr/>
              </p:nvSpPr>
              <p:spPr bwMode="auto">
                <a:xfrm>
                  <a:off x="5292080" y="2420888"/>
                  <a:ext cx="720080" cy="2304256"/>
                </a:xfrm>
                <a:prstGeom prst="rect">
                  <a:avLst/>
                </a:prstGeom>
                <a:solidFill>
                  <a:srgbClr val="FFFFFF">
                    <a:alpha val="4000"/>
                  </a:srgbClr>
                </a:solidFill>
                <a:ln w="25400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he-IL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endParaRPr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 bwMode="auto">
                <a:xfrm flipH="1">
                  <a:off x="3995936" y="2420888"/>
                  <a:ext cx="1296144" cy="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</p:grpSp>
          <p:sp>
            <p:nvSpPr>
              <p:cNvPr id="9" name="TextBox 8"/>
              <p:cNvSpPr txBox="1"/>
              <p:nvPr/>
            </p:nvSpPr>
            <p:spPr>
              <a:xfrm>
                <a:off x="1141174" y="2190055"/>
                <a:ext cx="273630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/>
                <a:r>
                  <a:rPr lang="he-IL" dirty="0" smtClean="0"/>
                  <a:t>מד לחץ הנשמה</a:t>
                </a:r>
                <a:endParaRPr lang="he-IL" dirty="0"/>
              </a:p>
            </p:txBody>
          </p:sp>
        </p:grpSp>
        <p:sp>
          <p:nvSpPr>
            <p:cNvPr id="12" name="Right Arrow 11"/>
            <p:cNvSpPr/>
            <p:nvPr/>
          </p:nvSpPr>
          <p:spPr bwMode="auto">
            <a:xfrm rot="10800000">
              <a:off x="3797965" y="2312875"/>
              <a:ext cx="1440160" cy="216025"/>
            </a:xfrm>
            <a:prstGeom prst="right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4" name="Right Arrow 13"/>
          <p:cNvSpPr/>
          <p:nvPr/>
        </p:nvSpPr>
        <p:spPr bwMode="auto">
          <a:xfrm rot="10800000">
            <a:off x="4211960" y="6057290"/>
            <a:ext cx="3240360" cy="216026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3268" y="5934470"/>
            <a:ext cx="27363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dirty="0" smtClean="0"/>
              <a:t>כפתור הדלקה\כיבוי</a:t>
            </a:r>
            <a:endParaRPr lang="he-IL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7812359" y="2420887"/>
            <a:ext cx="906287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10800000">
            <a:off x="3877478" y="3005536"/>
            <a:ext cx="3880927" cy="207439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6975" y="2878422"/>
            <a:ext cx="27363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dirty="0" smtClean="0"/>
              <a:t>כפתור כיבוי התראה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0648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Picture 5" descr="C:\Users\Eddy\Desktop\medum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705" y="1903239"/>
            <a:ext cx="5498576" cy="495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5591609" y="4005064"/>
            <a:ext cx="2628661" cy="2304256"/>
          </a:xfrm>
          <a:prstGeom prst="ellipse">
            <a:avLst/>
          </a:prstGeom>
          <a:solidFill>
            <a:srgbClr val="FFFFFF">
              <a:alpha val="0"/>
            </a:srgbClr>
          </a:solidFill>
          <a:ln w="25400" cap="flat" cmpd="sng" algn="ctr">
            <a:solidFill>
              <a:srgbClr val="FFFF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987421" y="3235074"/>
            <a:ext cx="5996124" cy="975791"/>
            <a:chOff x="987421" y="3235074"/>
            <a:chExt cx="5996124" cy="975791"/>
          </a:xfrm>
        </p:grpSpPr>
        <p:sp>
          <p:nvSpPr>
            <p:cNvPr id="11" name="Down Arrow 10"/>
            <p:cNvSpPr/>
            <p:nvPr/>
          </p:nvSpPr>
          <p:spPr bwMode="auto">
            <a:xfrm rot="6820562">
              <a:off x="5497163" y="2724482"/>
              <a:ext cx="195578" cy="2777187"/>
            </a:xfrm>
            <a:prstGeom prst="down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87421" y="3235074"/>
              <a:ext cx="331236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1">
              <a:spAutoFit/>
            </a:bodyPr>
            <a:lstStyle/>
            <a:p>
              <a:pPr algn="r"/>
              <a:r>
                <a:rPr lang="he-IL" dirty="0" smtClean="0"/>
                <a:t>בורר כמות הנשמות לדקה</a:t>
              </a:r>
              <a:endParaRPr lang="he-IL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51520" y="4385689"/>
            <a:ext cx="5796644" cy="461665"/>
            <a:chOff x="395536" y="4407038"/>
            <a:chExt cx="5796644" cy="461665"/>
          </a:xfrm>
        </p:grpSpPr>
        <p:sp>
          <p:nvSpPr>
            <p:cNvPr id="10" name="Down Arrow 9"/>
            <p:cNvSpPr/>
            <p:nvPr/>
          </p:nvSpPr>
          <p:spPr bwMode="auto">
            <a:xfrm rot="5400000">
              <a:off x="5292080" y="3827781"/>
              <a:ext cx="180020" cy="1620180"/>
            </a:xfrm>
            <a:prstGeom prst="down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5536" y="4407038"/>
              <a:ext cx="417646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dirty="0" smtClean="0"/>
                <a:t>בורר נפח הנשמה – </a:t>
              </a:r>
              <a:r>
                <a:rPr lang="en-US" dirty="0" smtClean="0"/>
                <a:t>Tidal volume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3944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Picture 5" descr="C:\Users\Eddy\Desktop\medum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68994"/>
            <a:ext cx="5498576" cy="495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7092280" y="5157192"/>
            <a:ext cx="906287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 rot="6820562">
            <a:off x="5780468" y="3084291"/>
            <a:ext cx="205033" cy="3244797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2056" y="3502427"/>
            <a:ext cx="20162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בורר הנשמה לפי דרישה</a:t>
            </a:r>
            <a:endParaRPr lang="he-IL" dirty="0"/>
          </a:p>
        </p:txBody>
      </p:sp>
      <p:sp>
        <p:nvSpPr>
          <p:cNvPr id="8" name="Down Arrow 7"/>
          <p:cNvSpPr/>
          <p:nvPr/>
        </p:nvSpPr>
        <p:spPr bwMode="auto">
          <a:xfrm rot="5400000">
            <a:off x="3786076" y="4969341"/>
            <a:ext cx="193307" cy="2777187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292080" y="5890559"/>
            <a:ext cx="1008112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912" y="5757769"/>
            <a:ext cx="201622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בורר הנשמה ע"י מסיכה \ דרך טובוס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62941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Picture 5" descr="C:\Users\Eddy\Desktop\medum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68994"/>
            <a:ext cx="5498576" cy="495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7668344" y="3569635"/>
            <a:ext cx="906287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 rot="5400000">
            <a:off x="5244014" y="1478562"/>
            <a:ext cx="333257" cy="4515402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3520" y="3320764"/>
            <a:ext cx="237626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מצב החייאה עם מסיכת אמבו</a:t>
            </a:r>
            <a:endParaRPr lang="he-IL" dirty="0"/>
          </a:p>
        </p:txBody>
      </p:sp>
      <p:grpSp>
        <p:nvGrpSpPr>
          <p:cNvPr id="7" name="Group 6"/>
          <p:cNvGrpSpPr/>
          <p:nvPr/>
        </p:nvGrpSpPr>
        <p:grpSpPr>
          <a:xfrm>
            <a:off x="251520" y="4517706"/>
            <a:ext cx="3633822" cy="2306049"/>
            <a:chOff x="0" y="4551951"/>
            <a:chExt cx="3633822" cy="2306049"/>
          </a:xfrm>
        </p:grpSpPr>
        <p:pic>
          <p:nvPicPr>
            <p:cNvPr id="74754" name="Picture 2" descr="C:\Users\Eddy\Desktop\WM-28140-mask-only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551951"/>
              <a:ext cx="3633822" cy="2306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Down Arrow 7"/>
            <p:cNvSpPr/>
            <p:nvPr/>
          </p:nvSpPr>
          <p:spPr bwMode="auto">
            <a:xfrm rot="10800000">
              <a:off x="770310" y="4797151"/>
              <a:ext cx="244608" cy="772670"/>
            </a:xfrm>
            <a:prstGeom prst="down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51520" y="4301241"/>
            <a:ext cx="2376263" cy="4616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לחצן הנשמה ידני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714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3" name="Picture 5" descr="C:\Users\Eddy\Desktop\medum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68994"/>
            <a:ext cx="5498576" cy="495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6444208" y="2420888"/>
            <a:ext cx="1440160" cy="792088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 rot="5400000">
            <a:off x="5161453" y="1700812"/>
            <a:ext cx="333261" cy="2232248"/>
          </a:xfrm>
          <a:prstGeom prst="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0814" y="2586103"/>
            <a:ext cx="23762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חיווי התראה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089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217" y="404664"/>
            <a:ext cx="6400800" cy="928687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>
                <a:solidFill>
                  <a:srgbClr val="FF0000"/>
                </a:solidFill>
              </a:rPr>
              <a:t>הנשמה עם מסיכת אמבו בעזרת </a:t>
            </a:r>
            <a:br>
              <a:rPr lang="he-IL" dirty="0" smtClean="0">
                <a:solidFill>
                  <a:srgbClr val="FF0000"/>
                </a:solidFill>
              </a:rPr>
            </a:br>
            <a:r>
              <a:rPr lang="en-US" dirty="0" err="1" smtClean="0">
                <a:solidFill>
                  <a:srgbClr val="FF0000"/>
                </a:solidFill>
              </a:rPr>
              <a:t>Medumat</a:t>
            </a:r>
            <a:r>
              <a:rPr lang="en-US" dirty="0" smtClean="0">
                <a:solidFill>
                  <a:srgbClr val="FF0000"/>
                </a:solidFill>
              </a:rPr>
              <a:t> easy CPR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75779" name="Picture 3" descr="C:\Users\Eddy\Desktop\WeinmannMedumatEasyCPR_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4646437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2339752" y="2204864"/>
            <a:ext cx="864096" cy="338437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73920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1">
  <a:themeElements>
    <a:clrScheme name="1_עיצוב מותאם אישית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עיצוב מותאם אישית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1_עיצוב מותאם אישית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עיצוב מותאם אישית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עיצוב מותאם אישית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עיצוב מותאם אישית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עיצוב מותאם אישית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עיצוב מותאם אישית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עיצוב מותאם אישית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2783</TotalTime>
  <Words>235</Words>
  <Application>Microsoft Office PowerPoint</Application>
  <PresentationFormat>On-screen Show (4:3)</PresentationFormat>
  <Paragraphs>32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Times New Roman</vt:lpstr>
      <vt:lpstr>Narkisim</vt:lpstr>
      <vt:lpstr>Arial</vt:lpstr>
      <vt:lpstr>Tahoma</vt:lpstr>
      <vt:lpstr>Wingdings</vt:lpstr>
      <vt:lpstr>Arial Black</vt:lpstr>
      <vt:lpstr>Tahoma (Hebrew)</vt:lpstr>
      <vt:lpstr>News Gothic MT</vt:lpstr>
      <vt:lpstr>Monotype Sorts</vt:lpstr>
      <vt:lpstr>Symbol</vt:lpstr>
      <vt:lpstr>David Transparent</vt:lpstr>
      <vt:lpstr>ערכת נושא1</vt:lpstr>
      <vt:lpstr>Medumat easy CPR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הנשמה עם מסיכת אמבו בעזרת  Medumat easy CPR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דלקת ריאות - אנמנזה ובדיקה פיזית</dc:title>
  <dc:creator>marsha</dc:creator>
  <cp:lastModifiedBy>Eddy Vershilovsky</cp:lastModifiedBy>
  <cp:revision>136</cp:revision>
  <cp:lastPrinted>1999-10-05T21:10:29Z</cp:lastPrinted>
  <dcterms:created xsi:type="dcterms:W3CDTF">1999-10-05T11:19:14Z</dcterms:created>
  <dcterms:modified xsi:type="dcterms:W3CDTF">2014-09-03T10:32:43Z</dcterms:modified>
</cp:coreProperties>
</file>